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330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rgbClr val="898989"/>
        </a:solidFill>
        <a:latin typeface="Arial" pitchFamily="-60" charset="0"/>
        <a:ea typeface="ＭＳ Ｐゴシック" pitchFamily="-60" charset="-128"/>
        <a:cs typeface="ＭＳ Ｐゴシック" pitchFamily="-60" charset="-128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rgbClr val="898989"/>
        </a:solidFill>
        <a:latin typeface="Arial" pitchFamily="-60" charset="0"/>
        <a:ea typeface="ＭＳ Ｐゴシック" pitchFamily="-60" charset="-128"/>
        <a:cs typeface="ＭＳ Ｐゴシック" pitchFamily="-60" charset="-128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rgbClr val="898989"/>
        </a:solidFill>
        <a:latin typeface="Arial" pitchFamily="-60" charset="0"/>
        <a:ea typeface="ＭＳ Ｐゴシック" pitchFamily="-60" charset="-128"/>
        <a:cs typeface="ＭＳ Ｐゴシック" pitchFamily="-60" charset="-128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rgbClr val="898989"/>
        </a:solidFill>
        <a:latin typeface="Arial" pitchFamily="-60" charset="0"/>
        <a:ea typeface="ＭＳ Ｐゴシック" pitchFamily="-60" charset="-128"/>
        <a:cs typeface="ＭＳ Ｐゴシック" pitchFamily="-60" charset="-128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rgbClr val="898989"/>
        </a:solidFill>
        <a:latin typeface="Arial" pitchFamily="-60" charset="0"/>
        <a:ea typeface="ＭＳ Ｐゴシック" pitchFamily="-60" charset="-128"/>
        <a:cs typeface="ＭＳ Ｐゴシック" pitchFamily="-60" charset="-128"/>
      </a:defRPr>
    </a:lvl5pPr>
    <a:lvl6pPr marL="2286000" algn="l" defTabSz="457200" rtl="0" eaLnBrk="1" latinLnBrk="0" hangingPunct="1">
      <a:defRPr sz="3200" kern="1200">
        <a:solidFill>
          <a:srgbClr val="898989"/>
        </a:solidFill>
        <a:latin typeface="Arial" pitchFamily="-60" charset="0"/>
        <a:ea typeface="ＭＳ Ｐゴシック" pitchFamily="-60" charset="-128"/>
        <a:cs typeface="ＭＳ Ｐゴシック" pitchFamily="-60" charset="-128"/>
      </a:defRPr>
    </a:lvl6pPr>
    <a:lvl7pPr marL="2743200" algn="l" defTabSz="457200" rtl="0" eaLnBrk="1" latinLnBrk="0" hangingPunct="1">
      <a:defRPr sz="3200" kern="1200">
        <a:solidFill>
          <a:srgbClr val="898989"/>
        </a:solidFill>
        <a:latin typeface="Arial" pitchFamily="-60" charset="0"/>
        <a:ea typeface="ＭＳ Ｐゴシック" pitchFamily="-60" charset="-128"/>
        <a:cs typeface="ＭＳ Ｐゴシック" pitchFamily="-60" charset="-128"/>
      </a:defRPr>
    </a:lvl7pPr>
    <a:lvl8pPr marL="3200400" algn="l" defTabSz="457200" rtl="0" eaLnBrk="1" latinLnBrk="0" hangingPunct="1">
      <a:defRPr sz="3200" kern="1200">
        <a:solidFill>
          <a:srgbClr val="898989"/>
        </a:solidFill>
        <a:latin typeface="Arial" pitchFamily="-60" charset="0"/>
        <a:ea typeface="ＭＳ Ｐゴシック" pitchFamily="-60" charset="-128"/>
        <a:cs typeface="ＭＳ Ｐゴシック" pitchFamily="-60" charset="-128"/>
      </a:defRPr>
    </a:lvl8pPr>
    <a:lvl9pPr marL="3657600" algn="l" defTabSz="457200" rtl="0" eaLnBrk="1" latinLnBrk="0" hangingPunct="1">
      <a:defRPr sz="3200" kern="1200">
        <a:solidFill>
          <a:srgbClr val="898989"/>
        </a:solidFill>
        <a:latin typeface="Arial" pitchFamily="-60" charset="0"/>
        <a:ea typeface="ＭＳ Ｐゴシック" pitchFamily="-60" charset="-128"/>
        <a:cs typeface="ＭＳ Ｐゴシック" pitchFamily="-60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70" autoAdjust="0"/>
    <p:restoredTop sz="94681"/>
  </p:normalViewPr>
  <p:slideViewPr>
    <p:cSldViewPr>
      <p:cViewPr varScale="1">
        <p:scale>
          <a:sx n="92" d="100"/>
          <a:sy n="92" d="100"/>
        </p:scale>
        <p:origin x="10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70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39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730CEC5-5D96-489A-B147-6338276AF8F7}" type="datetime1">
              <a:rPr lang="en-US"/>
              <a:pPr>
                <a:defRPr/>
              </a:pPr>
              <a:t>6/25/2021</a:t>
            </a:fld>
            <a:endParaRPr lang="en-US" dirty="0"/>
          </a:p>
        </p:txBody>
      </p:sp>
      <p:sp>
        <p:nvSpPr>
          <p:cNvPr id="13316" name="Placeholder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1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342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3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30FE953-74AB-4009-B9C0-A71D905972B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209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60" charset="0"/>
        <a:ea typeface="ＭＳ Ｐゴシック" pitchFamily="-60" charset="-128"/>
        <a:cs typeface="ＭＳ Ｐゴシック" pitchFamily="-60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60" charset="0"/>
        <a:ea typeface="ＭＳ Ｐゴシック" pitchFamily="-60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60" charset="0"/>
        <a:ea typeface="ＭＳ Ｐゴシック" pitchFamily="-60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60" charset="0"/>
        <a:ea typeface="ＭＳ Ｐゴシック" pitchFamily="-60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60" charset="0"/>
        <a:ea typeface="ＭＳ Ｐゴシック" pitchFamily="-60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Placeholder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2" name="Placeholder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225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AFFF0-9FE8-46D6-BA77-94AA1E62E9FA}" type="datetimeFigureOut">
              <a:rPr lang="en-US"/>
              <a:pPr>
                <a:defRPr/>
              </a:pPr>
              <a:t>6/25/2021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25F4D-034D-4B95-B6EA-99020B9AC9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D806A-C574-4930-A46E-A7780917A905}" type="datetimeFigureOut">
              <a:rPr lang="en-US"/>
              <a:pPr>
                <a:defRPr/>
              </a:pPr>
              <a:t>6/25/2021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B3932B-3CAA-4CEC-A6B8-B792666CBE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B4499B-1DF9-415D-8ECA-CDCFB3292C23}" type="datetimeFigureOut">
              <a:rPr lang="en-US"/>
              <a:pPr>
                <a:defRPr/>
              </a:pPr>
              <a:t>6/25/2021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B6A36-29B1-4C77-8E6D-94FB095935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CD709-FF42-448F-B12E-9365F0607B71}" type="datetimeFigureOut">
              <a:rPr lang="en-US"/>
              <a:pPr>
                <a:defRPr/>
              </a:pPr>
              <a:t>6/25/2021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B53E7-9322-4D8F-A6C0-29D530282C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53776-98A1-4DE8-82C0-5D835C5A0720}" type="datetimeFigureOut">
              <a:rPr lang="en-US"/>
              <a:pPr>
                <a:defRPr/>
              </a:pPr>
              <a:t>6/25/2021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5F96F-BA57-413E-8641-F1380BFC3B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64C13-C582-407F-9DB7-91535C79BD79}" type="datetimeFigureOut">
              <a:rPr lang="en-US"/>
              <a:pPr>
                <a:defRPr/>
              </a:pPr>
              <a:t>6/25/2021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422029-E927-4E1E-8F10-3C5D848F0E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153B4-0F77-4B52-8EB2-2372FB47B432}" type="datetimeFigureOut">
              <a:rPr lang="en-US"/>
              <a:pPr>
                <a:defRPr/>
              </a:pPr>
              <a:t>6/25/2021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024D32-0237-4262-B4DB-97FCB286DF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23DFB-6952-4B43-B2D0-FF53FA8990AA}" type="datetimeFigureOut">
              <a:rPr lang="en-US"/>
              <a:pPr>
                <a:defRPr/>
              </a:pPr>
              <a:t>6/25/2021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A0747F-5DD3-4394-B260-D87A2871A8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62F033-E077-415F-A7DF-192FFBF19603}" type="datetimeFigureOut">
              <a:rPr lang="en-US"/>
              <a:pPr>
                <a:defRPr/>
              </a:pPr>
              <a:t>6/25/2021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A19F76-849C-4694-8FD6-B1C3D08F9B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B6CFD0-4C85-48E7-870F-B0CABE68DD9F}" type="datetimeFigureOut">
              <a:rPr lang="en-US"/>
              <a:pPr>
                <a:defRPr/>
              </a:pPr>
              <a:t>6/25/2021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D4E6B-31D3-4A79-83E7-F64193D076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50718-B4B4-4B6B-BD51-4C274CADE490}" type="datetimeFigureOut">
              <a:rPr lang="en-US"/>
              <a:pPr>
                <a:defRPr/>
              </a:pPr>
              <a:t>6/25/2021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52AFC9-906B-4D7F-A7EC-62ED1A457D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A205A03-814E-41E5-8311-2DAE9A7A9432}" type="datetimeFigureOut">
              <a:rPr lang="en-US"/>
              <a:pPr>
                <a:defRPr/>
              </a:pPr>
              <a:t>6/25/2021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2D95CD2-B558-4A15-B93A-001233A31C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60" charset="-128"/>
          <a:cs typeface="ＭＳ Ｐゴシック" pitchFamily="-60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0" charset="0"/>
          <a:ea typeface="ＭＳ Ｐゴシック" pitchFamily="-60" charset="-128"/>
          <a:cs typeface="ＭＳ Ｐゴシック" pitchFamily="-6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0" charset="0"/>
          <a:ea typeface="ＭＳ Ｐゴシック" pitchFamily="-60" charset="-128"/>
          <a:cs typeface="ＭＳ Ｐゴシック" pitchFamily="-6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0" charset="0"/>
          <a:ea typeface="ＭＳ Ｐゴシック" pitchFamily="-60" charset="-128"/>
          <a:cs typeface="ＭＳ Ｐゴシック" pitchFamily="-6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0" charset="0"/>
          <a:ea typeface="ＭＳ Ｐゴシック" pitchFamily="-60" charset="-128"/>
          <a:cs typeface="ＭＳ Ｐゴシック" pitchFamily="-6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0" charset="0"/>
          <a:ea typeface="ＭＳ Ｐゴシック" pitchFamily="-60" charset="-128"/>
          <a:cs typeface="ＭＳ Ｐゴシック" pitchFamily="-6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0" charset="0"/>
          <a:ea typeface="ＭＳ Ｐゴシック" pitchFamily="-60" charset="-128"/>
          <a:cs typeface="ＭＳ Ｐゴシック" pitchFamily="-6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0" charset="0"/>
          <a:ea typeface="ＭＳ Ｐゴシック" pitchFamily="-60" charset="-128"/>
          <a:cs typeface="ＭＳ Ｐゴシック" pitchFamily="-6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0" charset="0"/>
          <a:ea typeface="ＭＳ Ｐゴシック" pitchFamily="-60" charset="-128"/>
          <a:cs typeface="ＭＳ Ｐゴシック" pitchFamily="-6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-60" charset="0"/>
        <a:buChar char="•"/>
        <a:defRPr sz="3200" kern="1200">
          <a:solidFill>
            <a:schemeClr val="tx1"/>
          </a:solidFill>
          <a:latin typeface="+mn-lt"/>
          <a:ea typeface="ＭＳ Ｐゴシック" pitchFamily="-60" charset="-128"/>
          <a:cs typeface="ＭＳ Ｐゴシック" pitchFamily="-60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-60" charset="0"/>
        <a:buChar char="–"/>
        <a:defRPr sz="2800" kern="1200">
          <a:solidFill>
            <a:schemeClr val="tx1"/>
          </a:solidFill>
          <a:latin typeface="+mn-lt"/>
          <a:ea typeface="ＭＳ Ｐゴシック" pitchFamily="-60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-60" charset="0"/>
        <a:buChar char="•"/>
        <a:defRPr sz="2400" kern="1200">
          <a:solidFill>
            <a:schemeClr val="tx1"/>
          </a:solidFill>
          <a:latin typeface="+mn-lt"/>
          <a:ea typeface="ＭＳ Ｐゴシック" pitchFamily="-60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-60" charset="0"/>
        <a:buChar char="–"/>
        <a:defRPr sz="2000" kern="1200">
          <a:solidFill>
            <a:schemeClr val="tx1"/>
          </a:solidFill>
          <a:latin typeface="+mn-lt"/>
          <a:ea typeface="ＭＳ Ｐゴシック" pitchFamily="-60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-60" charset="0"/>
        <a:buChar char="»"/>
        <a:defRPr sz="2000" kern="1200">
          <a:solidFill>
            <a:schemeClr val="tx1"/>
          </a:solidFill>
          <a:latin typeface="+mn-lt"/>
          <a:ea typeface="ＭＳ Ｐゴシック" pitchFamily="-60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Calibri" charset="0"/>
                <a:ea typeface="Calibri" charset="0"/>
                <a:cs typeface="Calibri" charset="0"/>
              </a:rPr>
              <a:t>Governance Call</a:t>
            </a:r>
            <a:endParaRPr lang="en-US" sz="2400" dirty="0">
              <a:solidFill>
                <a:srgbClr val="FF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pic>
        <p:nvPicPr>
          <p:cNvPr id="14339" name="Picture 2" descr="X:\Logos and design stuff\UWC-USA Communications Toolkit\Logos\Color UWC USA Logo.for email and we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6600" y="6308725"/>
            <a:ext cx="1728788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6781800"/>
            <a:ext cx="9144000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8459C186-A068-4143-AA68-937C4E773F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25 June 2021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05ABB-3E0E-4C3A-ABC3-693776A1A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sz="2800" dirty="0">
                <a:latin typeface="Calibri" charset="0"/>
                <a:cs typeface="Calibri" charset="0"/>
              </a:rPr>
              <a:t>Committee</a:t>
            </a:r>
            <a:r>
              <a:rPr lang="en-GB" dirty="0"/>
              <a:t> </a:t>
            </a:r>
            <a:r>
              <a:rPr lang="en-GB" sz="2800" dirty="0">
                <a:latin typeface="Calibri" charset="0"/>
                <a:cs typeface="Calibri" charset="0"/>
              </a:rPr>
              <a:t>assignments: </a:t>
            </a:r>
            <a:r>
              <a:rPr lang="en-GB" sz="2800">
                <a:latin typeface="Calibri" charset="0"/>
                <a:cs typeface="Calibri" charset="0"/>
              </a:rPr>
              <a:t>latest iteration</a:t>
            </a:r>
            <a:endParaRPr lang="en-GB" sz="2800" dirty="0">
              <a:latin typeface="Calibri" charset="0"/>
              <a:cs typeface="Calibri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1876533-4535-4EB6-9DB8-E0E0D1CF30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0385047"/>
              </p:ext>
            </p:extLst>
          </p:nvPr>
        </p:nvGraphicFramePr>
        <p:xfrm>
          <a:off x="611560" y="1402450"/>
          <a:ext cx="7661376" cy="50349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9300">
                  <a:extLst>
                    <a:ext uri="{9D8B030D-6E8A-4147-A177-3AD203B41FA5}">
                      <a16:colId xmlns:a16="http://schemas.microsoft.com/office/drawing/2014/main" val="210091041"/>
                    </a:ext>
                  </a:extLst>
                </a:gridCol>
                <a:gridCol w="31658">
                  <a:extLst>
                    <a:ext uri="{9D8B030D-6E8A-4147-A177-3AD203B41FA5}">
                      <a16:colId xmlns:a16="http://schemas.microsoft.com/office/drawing/2014/main" val="3752366410"/>
                    </a:ext>
                  </a:extLst>
                </a:gridCol>
                <a:gridCol w="1583458">
                  <a:extLst>
                    <a:ext uri="{9D8B030D-6E8A-4147-A177-3AD203B41FA5}">
                      <a16:colId xmlns:a16="http://schemas.microsoft.com/office/drawing/2014/main" val="1934810126"/>
                    </a:ext>
                  </a:extLst>
                </a:gridCol>
                <a:gridCol w="144016">
                  <a:extLst>
                    <a:ext uri="{9D8B030D-6E8A-4147-A177-3AD203B41FA5}">
                      <a16:colId xmlns:a16="http://schemas.microsoft.com/office/drawing/2014/main" val="2202558639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539199445"/>
                    </a:ext>
                  </a:extLst>
                </a:gridCol>
                <a:gridCol w="28529">
                  <a:extLst>
                    <a:ext uri="{9D8B030D-6E8A-4147-A177-3AD203B41FA5}">
                      <a16:colId xmlns:a16="http://schemas.microsoft.com/office/drawing/2014/main" val="274436717"/>
                    </a:ext>
                  </a:extLst>
                </a:gridCol>
                <a:gridCol w="61772">
                  <a:extLst>
                    <a:ext uri="{9D8B030D-6E8A-4147-A177-3AD203B41FA5}">
                      <a16:colId xmlns:a16="http://schemas.microsoft.com/office/drawing/2014/main" val="826223639"/>
                    </a:ext>
                  </a:extLst>
                </a:gridCol>
                <a:gridCol w="2026459">
                  <a:extLst>
                    <a:ext uri="{9D8B030D-6E8A-4147-A177-3AD203B41FA5}">
                      <a16:colId xmlns:a16="http://schemas.microsoft.com/office/drawing/2014/main" val="1806629632"/>
                    </a:ext>
                  </a:extLst>
                </a:gridCol>
              </a:tblGrid>
              <a:tr h="123253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Note: The Chair and President are ex officio on all committees.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extLst>
                  <a:ext uri="{0D108BD9-81ED-4DB2-BD59-A6C34878D82A}">
                    <a16:rowId xmlns:a16="http://schemas.microsoft.com/office/drawing/2014/main" val="2770069538"/>
                  </a:ext>
                </a:extLst>
              </a:tr>
              <a:tr h="12325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sng" strike="noStrike">
                          <a:effectLst/>
                        </a:rPr>
                        <a:t>Chair = underlined</a:t>
                      </a:r>
                      <a:endParaRPr lang="en-GB" sz="1100" b="0" i="0" u="sng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extLst>
                  <a:ext uri="{0D108BD9-81ED-4DB2-BD59-A6C34878D82A}">
                    <a16:rowId xmlns:a16="http://schemas.microsoft.com/office/drawing/2014/main" val="2036891658"/>
                  </a:ext>
                </a:extLst>
              </a:tr>
              <a:tr h="123253">
                <a:tc>
                  <a:txBody>
                    <a:bodyPr/>
                    <a:lstStyle/>
                    <a:p>
                      <a:pPr algn="l" fontAlgn="b"/>
                      <a:endParaRPr lang="en-GB" sz="1100" b="0" i="0" u="sng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extLst>
                  <a:ext uri="{0D108BD9-81ED-4DB2-BD59-A6C34878D82A}">
                    <a16:rowId xmlns:a16="http://schemas.microsoft.com/office/drawing/2014/main" val="1723248676"/>
                  </a:ext>
                </a:extLst>
              </a:tr>
              <a:tr h="12325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effectLst/>
                        </a:rPr>
                        <a:t>Advancement/ Alumni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effectLst/>
                        </a:rPr>
                        <a:t>Education/ Admissions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>
                          <a:effectLst/>
                        </a:rPr>
                        <a:t>Audit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effectLst/>
                        </a:rPr>
                        <a:t>Governance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extLst>
                  <a:ext uri="{0D108BD9-81ED-4DB2-BD59-A6C34878D82A}">
                    <a16:rowId xmlns:a16="http://schemas.microsoft.com/office/drawing/2014/main" val="1700391756"/>
                  </a:ext>
                </a:extLst>
              </a:tr>
              <a:tr h="12325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=============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==========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effectLst/>
                        </a:rPr>
                        <a:t>========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effectLst/>
                        </a:rPr>
                        <a:t>===========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extLst>
                  <a:ext uri="{0D108BD9-81ED-4DB2-BD59-A6C34878D82A}">
                    <a16:rowId xmlns:a16="http://schemas.microsoft.com/office/drawing/2014/main" val="1303208443"/>
                  </a:ext>
                </a:extLst>
              </a:tr>
              <a:tr h="189085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Marc Blum 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sng" strike="noStrike">
                          <a:effectLst/>
                        </a:rPr>
                        <a:t>M. Leon</a:t>
                      </a:r>
                      <a:endParaRPr lang="en-GB" sz="1100" b="0" i="0" u="sng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sng" strike="noStrike">
                          <a:effectLst/>
                        </a:rPr>
                        <a:t>S. Dichter</a:t>
                      </a:r>
                      <a:endParaRPr lang="en-GB" sz="1100" b="0" i="0" u="sng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sng" strike="noStrike">
                          <a:effectLst/>
                        </a:rPr>
                        <a:t>S. Subramaniam</a:t>
                      </a:r>
                      <a:endParaRPr lang="en-GB" sz="1100" b="0" i="0" u="sng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extLst>
                  <a:ext uri="{0D108BD9-81ED-4DB2-BD59-A6C34878D82A}">
                    <a16:rowId xmlns:a16="http://schemas.microsoft.com/office/drawing/2014/main" val="2969101350"/>
                  </a:ext>
                </a:extLst>
              </a:tr>
              <a:tr h="12325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u="none" strike="noStrike" dirty="0">
                          <a:effectLst/>
                        </a:rPr>
                        <a:t>J. Nilsson 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0000"/>
                        </a:highlight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sng" strike="noStrike">
                          <a:effectLst/>
                        </a:rPr>
                        <a:t>M. Kravets</a:t>
                      </a:r>
                      <a:endParaRPr lang="en-GB" sz="1100" b="0" i="0" u="sng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M. Blum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J. Schneider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extLst>
                  <a:ext uri="{0D108BD9-81ED-4DB2-BD59-A6C34878D82A}">
                    <a16:rowId xmlns:a16="http://schemas.microsoft.com/office/drawing/2014/main" val="326439304"/>
                  </a:ext>
                </a:extLst>
              </a:tr>
              <a:tr h="12325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Preeti Khandelwal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K. Desmet 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P. Alderman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extLst>
                  <a:ext uri="{0D108BD9-81ED-4DB2-BD59-A6C34878D82A}">
                    <a16:rowId xmlns:a16="http://schemas.microsoft.com/office/drawing/2014/main" val="1944262883"/>
                  </a:ext>
                </a:extLst>
              </a:tr>
              <a:tr h="12325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u="none" strike="noStrike" dirty="0">
                          <a:effectLst/>
                        </a:rPr>
                        <a:t>M. Weston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0000"/>
                        </a:highlight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M. Weston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M. Espinosa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extLst>
                  <a:ext uri="{0D108BD9-81ED-4DB2-BD59-A6C34878D82A}">
                    <a16:rowId xmlns:a16="http://schemas.microsoft.com/office/drawing/2014/main" val="3384577950"/>
                  </a:ext>
                </a:extLst>
              </a:tr>
              <a:tr h="12325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M. Espinosa 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T. Hassan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effectLst/>
                        </a:rPr>
                        <a:t>Executive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M. Blum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extLst>
                  <a:ext uri="{0D108BD9-81ED-4DB2-BD59-A6C34878D82A}">
                    <a16:rowId xmlns:a16="http://schemas.microsoft.com/office/drawing/2014/main" val="911287858"/>
                  </a:ext>
                </a:extLst>
              </a:tr>
              <a:tr h="12325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M. Kravets </a:t>
                      </a: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Belinda Nicholson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effectLst/>
                        </a:rPr>
                        <a:t>============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M. Leon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extLst>
                  <a:ext uri="{0D108BD9-81ED-4DB2-BD59-A6C34878D82A}">
                    <a16:rowId xmlns:a16="http://schemas.microsoft.com/office/drawing/2014/main" val="348736194"/>
                  </a:ext>
                </a:extLst>
              </a:tr>
              <a:tr h="12325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u="none" strike="noStrike" kern="1200" dirty="0">
                          <a:solidFill>
                            <a:schemeClr val="dk1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A. </a:t>
                      </a:r>
                      <a:r>
                        <a:rPr lang="en-GB" sz="1100" u="none" strike="noStrike" kern="1200" dirty="0" err="1">
                          <a:solidFill>
                            <a:schemeClr val="dk1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Remtulla</a:t>
                      </a:r>
                      <a:r>
                        <a:rPr lang="en-GB" sz="1100" u="none" strike="noStrike" kern="1200" dirty="0">
                          <a:solidFill>
                            <a:schemeClr val="dk1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u="none" strike="noStrike" kern="1200" dirty="0" err="1">
                          <a:solidFill>
                            <a:schemeClr val="dk1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Kassim</a:t>
                      </a:r>
                      <a:endParaRPr lang="en-GB" sz="1100" u="none" strike="noStrike" kern="1200" dirty="0">
                        <a:solidFill>
                          <a:schemeClr val="dk1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PT Sans"/>
                        </a:rPr>
                        <a:t>S.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PT Sans"/>
                        </a:rPr>
                        <a:t>Audet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sng" strike="noStrike" dirty="0">
                          <a:effectLst/>
                        </a:rPr>
                        <a:t>S. </a:t>
                      </a:r>
                      <a:r>
                        <a:rPr lang="en-GB" sz="1100" u="sng" strike="noStrike" dirty="0" err="1">
                          <a:effectLst/>
                        </a:rPr>
                        <a:t>Dichter</a:t>
                      </a:r>
                      <a:r>
                        <a:rPr lang="en-GB" sz="1100" u="sng" strike="noStrike" dirty="0">
                          <a:effectLst/>
                        </a:rPr>
                        <a:t> - Chair</a:t>
                      </a:r>
                      <a:endParaRPr lang="en-GB" sz="1100" b="0" i="0" u="sng" strike="noStrike" dirty="0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gridSpan="2"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1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29" marR="3129" marT="312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M. Weston</a:t>
                      </a:r>
                    </a:p>
                  </a:txBody>
                  <a:tcPr marL="3129" marR="3129" marT="3129" marB="0" anchor="b"/>
                </a:tc>
                <a:extLst>
                  <a:ext uri="{0D108BD9-81ED-4DB2-BD59-A6C34878D82A}">
                    <a16:rowId xmlns:a16="http://schemas.microsoft.com/office/drawing/2014/main" val="3652371717"/>
                  </a:ext>
                </a:extLst>
              </a:tr>
              <a:tr h="123253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J. Morris - Treasurer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PT Sans"/>
                        </a:rPr>
                        <a:t>A.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PT Sans"/>
                        </a:rPr>
                        <a:t>Remtulla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PT Sans"/>
                        </a:rPr>
                        <a:t> </a:t>
                      </a:r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PT Sans"/>
                        </a:rPr>
                        <a:t>Kassim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PT Sans"/>
                      </a:endParaRPr>
                    </a:p>
                  </a:txBody>
                  <a:tcPr marL="3129" marR="3129" marT="3129" marB="0" anchor="b"/>
                </a:tc>
                <a:extLst>
                  <a:ext uri="{0D108BD9-81ED-4DB2-BD59-A6C34878D82A}">
                    <a16:rowId xmlns:a16="http://schemas.microsoft.com/office/drawing/2014/main" val="984229979"/>
                  </a:ext>
                </a:extLst>
              </a:tr>
              <a:tr h="123253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V. Mora - President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PT Sans"/>
                      </a:endParaRPr>
                    </a:p>
                  </a:txBody>
                  <a:tcPr marL="3129" marR="3129" marT="3129" marB="0" anchor="b"/>
                </a:tc>
                <a:extLst>
                  <a:ext uri="{0D108BD9-81ED-4DB2-BD59-A6C34878D82A}">
                    <a16:rowId xmlns:a16="http://schemas.microsoft.com/office/drawing/2014/main" val="2735435663"/>
                  </a:ext>
                </a:extLst>
              </a:tr>
              <a:tr h="123253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P. Alderman - Secretary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29" marR="3129" marT="3129" marB="0" anchor="b"/>
                </a:tc>
                <a:extLst>
                  <a:ext uri="{0D108BD9-81ED-4DB2-BD59-A6C34878D82A}">
                    <a16:rowId xmlns:a16="http://schemas.microsoft.com/office/drawing/2014/main" val="4134260491"/>
                  </a:ext>
                </a:extLst>
              </a:tr>
              <a:tr h="123253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extLst>
                  <a:ext uri="{0D108BD9-81ED-4DB2-BD59-A6C34878D82A}">
                    <a16:rowId xmlns:a16="http://schemas.microsoft.com/office/drawing/2014/main" val="4135764382"/>
                  </a:ext>
                </a:extLst>
              </a:tr>
              <a:tr h="12325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effectLst/>
                        </a:rPr>
                        <a:t>Facilities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u="none" strike="noStrike" dirty="0">
                          <a:effectLst/>
                        </a:rPr>
                        <a:t>Strat Planning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effectLst/>
                        </a:rPr>
                        <a:t>Finance 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Investment</a:t>
                      </a:r>
                    </a:p>
                  </a:txBody>
                  <a:tcPr marL="3129" marR="3129" marT="3129" marB="0" anchor="b"/>
                </a:tc>
                <a:extLst>
                  <a:ext uri="{0D108BD9-81ED-4DB2-BD59-A6C34878D82A}">
                    <a16:rowId xmlns:a16="http://schemas.microsoft.com/office/drawing/2014/main" val="1812533356"/>
                  </a:ext>
                </a:extLst>
              </a:tr>
              <a:tr h="243378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</a:rPr>
                        <a:t>========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effectLst/>
                        </a:rPr>
                        <a:t>==========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effectLst/>
                        </a:rPr>
                        <a:t>============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============</a:t>
                      </a:r>
                    </a:p>
                  </a:txBody>
                  <a:tcPr marL="3129" marR="3129" marT="3129" marB="0" anchor="b"/>
                </a:tc>
                <a:extLst>
                  <a:ext uri="{0D108BD9-81ED-4DB2-BD59-A6C34878D82A}">
                    <a16:rowId xmlns:a16="http://schemas.microsoft.com/office/drawing/2014/main" val="1851008121"/>
                  </a:ext>
                </a:extLst>
              </a:tr>
              <a:tr h="12325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sng" strike="noStrike">
                          <a:effectLst/>
                        </a:rPr>
                        <a:t>J. Lee</a:t>
                      </a:r>
                      <a:endParaRPr lang="en-GB" sz="1100" b="0" i="0" u="sng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sng" strike="noStrike">
                          <a:effectLst/>
                        </a:rPr>
                        <a:t>B. Jones</a:t>
                      </a:r>
                      <a:endParaRPr lang="en-GB" sz="1100" b="0" i="0" u="sng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J. Morris  </a:t>
                      </a:r>
                    </a:p>
                  </a:txBody>
                  <a:tcPr marL="3129" marR="3129" marT="3129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u="sng" strike="noStrike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M. Taylor (Investment)</a:t>
                      </a:r>
                    </a:p>
                  </a:txBody>
                  <a:tcPr marL="3129" marR="3129" marT="3129" marB="0" anchor="b"/>
                </a:tc>
                <a:extLst>
                  <a:ext uri="{0D108BD9-81ED-4DB2-BD59-A6C34878D82A}">
                    <a16:rowId xmlns:a16="http://schemas.microsoft.com/office/drawing/2014/main" val="3458227086"/>
                  </a:ext>
                </a:extLst>
              </a:tr>
              <a:tr h="12325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PT Sans"/>
                        </a:rPr>
                        <a:t>A. Affeldt</a:t>
                      </a: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u="none" strike="noStrike" dirty="0">
                          <a:effectLst/>
                        </a:rPr>
                        <a:t>P. Alderman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M. Blum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M. Blum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extLst>
                  <a:ext uri="{0D108BD9-81ED-4DB2-BD59-A6C34878D82A}">
                    <a16:rowId xmlns:a16="http://schemas.microsoft.com/office/drawing/2014/main" val="3643972477"/>
                  </a:ext>
                </a:extLst>
              </a:tr>
              <a:tr h="184419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M. Espinosa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J. Nilsson 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J. Schneider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J. Schneider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extLst>
                  <a:ext uri="{0D108BD9-81ED-4DB2-BD59-A6C34878D82A}">
                    <a16:rowId xmlns:a16="http://schemas.microsoft.com/office/drawing/2014/main" val="128896205"/>
                  </a:ext>
                </a:extLst>
              </a:tr>
              <a:tr h="18095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</a:rPr>
                        <a:t>S. Jones-Wilson</a:t>
                      </a: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M. Espinosa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D. Garcia</a:t>
                      </a:r>
                      <a:endParaRPr lang="en-GB" sz="1100" b="0" i="0" u="none" strike="noStrike" dirty="0">
                        <a:solidFill>
                          <a:schemeClr val="tx1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S. Subramaniam</a:t>
                      </a:r>
                    </a:p>
                  </a:txBody>
                  <a:tcPr marL="3129" marR="3129" marT="3129" marB="0" anchor="b"/>
                </a:tc>
                <a:extLst>
                  <a:ext uri="{0D108BD9-81ED-4DB2-BD59-A6C34878D82A}">
                    <a16:rowId xmlns:a16="http://schemas.microsoft.com/office/drawing/2014/main" val="3404757193"/>
                  </a:ext>
                </a:extLst>
              </a:tr>
              <a:tr h="174359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PT Sans"/>
                        </a:rPr>
                        <a:t>F. Nathan</a:t>
                      </a: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R. Lloyd (Finance)</a:t>
                      </a:r>
                      <a:endParaRPr lang="en-GB" sz="1100" b="0" i="0" u="none" strike="noStrike" dirty="0"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PT Sans"/>
                        </a:rPr>
                        <a:t>D. Garcia</a:t>
                      </a:r>
                    </a:p>
                  </a:txBody>
                  <a:tcPr marL="3129" marR="3129" marT="3129" marB="0" anchor="b"/>
                </a:tc>
                <a:extLst>
                  <a:ext uri="{0D108BD9-81ED-4DB2-BD59-A6C34878D82A}">
                    <a16:rowId xmlns:a16="http://schemas.microsoft.com/office/drawing/2014/main" val="30565128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GB" sz="1100" b="0" i="0" u="sng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FF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C. Jansen</a:t>
                      </a:r>
                    </a:p>
                  </a:txBody>
                  <a:tcPr marL="3129" marR="3129" marT="3129" marB="0" anchor="b"/>
                </a:tc>
                <a:extLst>
                  <a:ext uri="{0D108BD9-81ED-4DB2-BD59-A6C34878D82A}">
                    <a16:rowId xmlns:a16="http://schemas.microsoft.com/office/drawing/2014/main" val="1388187819"/>
                  </a:ext>
                </a:extLst>
              </a:tr>
              <a:tr h="38535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PT Sans"/>
                        <a:ea typeface="+mn-ea"/>
                        <a:cs typeface="+mn-c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100" b="0" i="0" u="none" strike="noStrike" kern="1200">
                        <a:solidFill>
                          <a:srgbClr val="000000"/>
                        </a:solidFill>
                        <a:effectLst/>
                        <a:latin typeface="PT Sans"/>
                        <a:ea typeface="+mn-ea"/>
                        <a:cs typeface="+mn-c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PT Sans"/>
                        <a:ea typeface="+mn-ea"/>
                        <a:cs typeface="+mn-c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PT Sans"/>
                        <a:ea typeface="+mn-ea"/>
                        <a:cs typeface="+mn-cs"/>
                      </a:endParaRPr>
                    </a:p>
                  </a:txBody>
                  <a:tcPr marL="3129" marR="3129" marT="3129" marB="0" anchor="b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PT Sans"/>
                        <a:ea typeface="+mn-ea"/>
                        <a:cs typeface="+mn-cs"/>
                      </a:endParaRPr>
                    </a:p>
                  </a:txBody>
                  <a:tcPr marL="3129" marR="3129" marT="3129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PT Sans"/>
                        <a:ea typeface="+mn-ea"/>
                        <a:cs typeface="+mn-c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kern="120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PT Sans"/>
                          <a:ea typeface="+mn-ea"/>
                          <a:cs typeface="+mn-cs"/>
                        </a:rPr>
                        <a:t>T. Schwingeler</a:t>
                      </a:r>
                    </a:p>
                  </a:txBody>
                  <a:tcPr marL="3129" marR="3129" marT="3129" marB="0" anchor="b"/>
                </a:tc>
                <a:extLst>
                  <a:ext uri="{0D108BD9-81ED-4DB2-BD59-A6C34878D82A}">
                    <a16:rowId xmlns:a16="http://schemas.microsoft.com/office/drawing/2014/main" val="693123177"/>
                  </a:ext>
                </a:extLst>
              </a:tr>
              <a:tr h="184941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gridSpan="2"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29" marR="3129" marT="3129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extLst>
                  <a:ext uri="{0D108BD9-81ED-4DB2-BD59-A6C34878D82A}">
                    <a16:rowId xmlns:a16="http://schemas.microsoft.com/office/drawing/2014/main" val="3224404382"/>
                  </a:ext>
                </a:extLst>
              </a:tr>
              <a:tr h="184941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29" marR="3129" marT="3129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extLst>
                  <a:ext uri="{0D108BD9-81ED-4DB2-BD59-A6C34878D82A}">
                    <a16:rowId xmlns:a16="http://schemas.microsoft.com/office/drawing/2014/main" val="1062607272"/>
                  </a:ext>
                </a:extLst>
              </a:tr>
              <a:tr h="184941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 marL="3129" marR="3129" marT="3129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PT Sans"/>
                      </a:endParaRPr>
                    </a:p>
                  </a:txBody>
                  <a:tcPr marL="3129" marR="3129" marT="3129" marB="0" anchor="b"/>
                </a:tc>
                <a:extLst>
                  <a:ext uri="{0D108BD9-81ED-4DB2-BD59-A6C34878D82A}">
                    <a16:rowId xmlns:a16="http://schemas.microsoft.com/office/drawing/2014/main" val="8284647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0125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12343</TotalTime>
  <Words>209</Words>
  <Application>Microsoft Office PowerPoint</Application>
  <PresentationFormat>On-screen Show (4:3)</PresentationFormat>
  <Paragraphs>72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PT Sans</vt:lpstr>
      <vt:lpstr>Office Theme</vt:lpstr>
      <vt:lpstr>Governance Call</vt:lpstr>
      <vt:lpstr>Committee assignments: latest iteration</vt:lpstr>
    </vt:vector>
  </TitlesOfParts>
  <Company>United World College-USA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Emily Withnall</dc:creator>
  <cp:lastModifiedBy>Subramaniam, Subitha</cp:lastModifiedBy>
  <cp:revision>140</cp:revision>
  <dcterms:created xsi:type="dcterms:W3CDTF">2010-10-06T17:01:02Z</dcterms:created>
  <dcterms:modified xsi:type="dcterms:W3CDTF">2021-06-27T17:51:32Z</dcterms:modified>
</cp:coreProperties>
</file>