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4"/>
  </p:notesMasterIdLst>
  <p:sldIdLst>
    <p:sldId id="1904" r:id="rId2"/>
    <p:sldId id="1905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7F8163-76EF-43DC-B7C5-23BCA82613AB}">
  <a:tblStyle styleId="{967F8163-76EF-43DC-B7C5-23BCA82613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78"/>
  </p:normalViewPr>
  <p:slideViewPr>
    <p:cSldViewPr snapToGrid="0">
      <p:cViewPr>
        <p:scale>
          <a:sx n="186" d="100"/>
          <a:sy n="186" d="100"/>
        </p:scale>
        <p:origin x="229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1" type="tx">
  <p:cSld name="TITLE_AND_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/>
          <p:nvPr/>
        </p:nvSpPr>
        <p:spPr>
          <a:xfrm>
            <a:off x="0" y="5060950"/>
            <a:ext cx="12192000" cy="1800300"/>
          </a:xfrm>
          <a:prstGeom prst="rect">
            <a:avLst/>
          </a:prstGeom>
          <a:solidFill>
            <a:srgbClr val="4F7B8D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73553" y="413327"/>
            <a:ext cx="1510077" cy="11602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1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8370CB0-CDF3-41B8-985B-CABC2C6216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6171" y="747883"/>
            <a:ext cx="11359660" cy="278892"/>
          </a:xfrm>
          <a:prstGeom prst="rect">
            <a:avLst/>
          </a:prstGeom>
        </p:spPr>
        <p:txBody>
          <a:bodyPr vert="horz" lIns="0" tIns="0" rIns="0" bIns="45720" rtlCol="0" anchor="t">
            <a:noAutofit/>
          </a:bodyPr>
          <a:lstStyle>
            <a:lvl1pPr marL="0" indent="0">
              <a:buNone/>
              <a:defRPr lang="en-US" sz="1814" smtClean="0">
                <a:solidFill>
                  <a:schemeClr val="tx1"/>
                </a:solidFill>
                <a:ea typeface="+mj-ea"/>
                <a:cs typeface="+mj-cs"/>
              </a:defRPr>
            </a:lvl1pPr>
            <a:lvl2pPr marL="207386" indent="0">
              <a:buNone/>
              <a:defRPr lang="en-US" sz="1633" smtClean="0"/>
            </a:lvl2pPr>
            <a:lvl3pPr>
              <a:defRPr lang="en-US" sz="1633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103693" lvl="0" indent="-311079">
              <a:spcBef>
                <a:spcPct val="0"/>
              </a:spcBef>
            </a:pPr>
            <a:r>
              <a:rPr lang="en-GB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FD976C-BAA7-4571-B5A5-A151953BA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9A24911-4715-4726-97A2-7C4909CFEC3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6492" y="1306801"/>
            <a:ext cx="11364923" cy="4953600"/>
          </a:xfrm>
        </p:spPr>
        <p:txBody>
          <a:bodyPr lIns="0" r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1549099A-347B-4E44-8FFF-DFC52B4F47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IPC - March 2020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E3169C4-BAAC-4201-B02E-59B086EA861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60DD5B7-51BA-4B46-BC81-6C3C5C3D9C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15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Click icon to add picture</a:t>
            </a:r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8869C5-DDEB-4D80-920F-DE05CBFAC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810625"/>
              </p:ext>
            </p:extLst>
          </p:nvPr>
        </p:nvGraphicFramePr>
        <p:xfrm>
          <a:off x="121229" y="515398"/>
          <a:ext cx="9541615" cy="5493904"/>
        </p:xfrm>
        <a:graphic>
          <a:graphicData uri="http://schemas.openxmlformats.org/drawingml/2006/table">
            <a:tbl>
              <a:tblPr/>
              <a:tblGrid>
                <a:gridCol w="8406322">
                  <a:extLst>
                    <a:ext uri="{9D8B030D-6E8A-4147-A177-3AD203B41FA5}">
                      <a16:colId xmlns:a16="http://schemas.microsoft.com/office/drawing/2014/main" val="302274636"/>
                    </a:ext>
                  </a:extLst>
                </a:gridCol>
                <a:gridCol w="364732">
                  <a:extLst>
                    <a:ext uri="{9D8B030D-6E8A-4147-A177-3AD203B41FA5}">
                      <a16:colId xmlns:a16="http://schemas.microsoft.com/office/drawing/2014/main" val="2888900168"/>
                    </a:ext>
                  </a:extLst>
                </a:gridCol>
                <a:gridCol w="349321">
                  <a:extLst>
                    <a:ext uri="{9D8B030D-6E8A-4147-A177-3AD203B41FA5}">
                      <a16:colId xmlns:a16="http://schemas.microsoft.com/office/drawing/2014/main" val="3810587520"/>
                    </a:ext>
                  </a:extLst>
                </a:gridCol>
                <a:gridCol w="421240">
                  <a:extLst>
                    <a:ext uri="{9D8B030D-6E8A-4147-A177-3AD203B41FA5}">
                      <a16:colId xmlns:a16="http://schemas.microsoft.com/office/drawing/2014/main" val="902904767"/>
                    </a:ext>
                  </a:extLst>
                </a:gridCol>
              </a:tblGrid>
              <a:tr h="193573">
                <a:tc>
                  <a:txBody>
                    <a:bodyPr/>
                    <a:lstStyle/>
                    <a:p>
                      <a:pPr algn="l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484521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reviews UWC-USA’s mission in a timely manner and ensures it is appropriate.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373887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uses UWC-USA’s mission and vision to drive decisions.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4.38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4.64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44070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Please rate the Board’s performance in strategic planning.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3.46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906286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actively involved in soliciting donations from individuals, corporations/foundations, and alumni.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3.15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3.36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762948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successful in seeking out new relationships with donors and stakeholders.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3.21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758289"/>
                  </a:ext>
                </a:extLst>
              </a:tr>
              <a:tr h="188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governs in a constructive partnership with the President of UWC-USA and focuses on strategic matters (not daily operations).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4.29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algn="r" rtl="0" eaLnBrk="1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4.56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332898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ensures that resources are appropriately allocated to meet the school’s mission.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4.29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algn="r" rtl="0" eaLnBrk="1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4.56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958448"/>
                  </a:ext>
                </a:extLst>
              </a:tr>
              <a:tr h="25035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has sufficient information on educational goals / academic and residential life / student composition / developments in the broader UWC movement.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3.85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4.14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76515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monitors on-going risks that might prevent UWC-USA from achieving its mission.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4.31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4.14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607146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committee structure is effective in providing oversight.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3.77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427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successful in utilizing individual member’s expertise.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557227"/>
                  </a:ext>
                </a:extLst>
              </a:tr>
              <a:tr h="6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regularly reviews its governance practices.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3.54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3.50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148726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regularly examines its composition and identifies gaps.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4.23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3.86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534438"/>
                  </a:ext>
                </a:extLst>
              </a:tr>
              <a:tr h="1242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effective in identifying new/potential trustees.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3.77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61753"/>
                  </a:ext>
                </a:extLst>
              </a:tr>
              <a:tr h="6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effective in orienting new board members.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374787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members are well informed about their roles and responsibilities.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772868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meetings take place in an environment of trust and mutual respect.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4.69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4.69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4.72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62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652028"/>
                  </a:ext>
                </a:extLst>
              </a:tr>
              <a:tr h="64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meetings are of the right length.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algn="r" rtl="0" eaLnBrk="1" fontAlgn="b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4.39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566651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ensures sufficient engagement from all Board members.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3.69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3.69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256521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members are sufficiently prepared in advance of the meetings.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3.69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348158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meetings are well structured, i.e. they have a clear agenda and are well facilitated.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3.85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025890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meetings allow adequate time for members to ask questions and explore issues.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4.15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478141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allocates time and resources to what matters most.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3.77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4.39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764675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effective in making decisions and taking action to fulfill the school’s mission.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4.23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99668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ensures that its decisions are fully understood and supported by key stakeholders.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332212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ensures that its decisions are fully understood and supported by key stakeholders.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3.85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3.83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396405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size, composition and structure of the Board is appropriate for the school’s mission.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3.54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3.92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3.94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318203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board is effective in providing oversight and strategic guidance.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3.85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4.15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943488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members are highly committed and actively fulfill their responsibilities.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4.08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4.23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4.17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800089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UWC-USA is one of my top philanthropic priorities and I donate annually at the maximum amount I can.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4.38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4.46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4.06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92573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actively involved in soliciting donations from individuals, corporations/foundations, and alumni.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3.38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3.31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3.11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622103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actively involved in a UWC-USA Board Committee and give my time between board meetings.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4.46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4.38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456805"/>
                  </a:ext>
                </a:extLst>
              </a:tr>
              <a:tr h="1264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Overall, how would you rate your personal satisfaction and fulfillment from being a member of the board?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4.00</a:t>
                      </a:r>
                    </a:p>
                  </a:txBody>
                  <a:tcPr marL="2585" marR="2585" marT="258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cap="non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/>
                        </a:rPr>
                        <a:t>4.40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4.50</a:t>
                      </a:r>
                    </a:p>
                  </a:txBody>
                  <a:tcPr marL="2585" marR="2585" marT="25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81232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839DB92-A816-4947-A867-71758D57C27B}"/>
              </a:ext>
            </a:extLst>
          </p:cNvPr>
          <p:cNvSpPr txBox="1"/>
          <p:nvPr/>
        </p:nvSpPr>
        <p:spPr>
          <a:xfrm>
            <a:off x="121229" y="237375"/>
            <a:ext cx="8013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Board Self-Assessment: 3 year review </a:t>
            </a:r>
          </a:p>
        </p:txBody>
      </p:sp>
    </p:spTree>
    <p:extLst>
      <p:ext uri="{BB962C8B-B14F-4D97-AF65-F5344CB8AC3E}">
        <p14:creationId xmlns:p14="http://schemas.microsoft.com/office/powerpoint/2010/main" val="357150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60D41A-B562-4C16-ADF9-55BD266FD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830385"/>
              </p:ext>
            </p:extLst>
          </p:nvPr>
        </p:nvGraphicFramePr>
        <p:xfrm>
          <a:off x="270980" y="1606019"/>
          <a:ext cx="11650039" cy="4563295"/>
        </p:xfrm>
        <a:graphic>
          <a:graphicData uri="http://schemas.openxmlformats.org/drawingml/2006/table">
            <a:tbl>
              <a:tblPr/>
              <a:tblGrid>
                <a:gridCol w="4867905">
                  <a:extLst>
                    <a:ext uri="{9D8B030D-6E8A-4147-A177-3AD203B41FA5}">
                      <a16:colId xmlns:a16="http://schemas.microsoft.com/office/drawing/2014/main" val="1825085037"/>
                    </a:ext>
                  </a:extLst>
                </a:gridCol>
                <a:gridCol w="3159508">
                  <a:extLst>
                    <a:ext uri="{9D8B030D-6E8A-4147-A177-3AD203B41FA5}">
                      <a16:colId xmlns:a16="http://schemas.microsoft.com/office/drawing/2014/main" val="3612318704"/>
                    </a:ext>
                  </a:extLst>
                </a:gridCol>
                <a:gridCol w="3622626">
                  <a:extLst>
                    <a:ext uri="{9D8B030D-6E8A-4147-A177-3AD203B41FA5}">
                      <a16:colId xmlns:a16="http://schemas.microsoft.com/office/drawing/2014/main" val="1304227186"/>
                    </a:ext>
                  </a:extLst>
                </a:gridCol>
              </a:tblGrid>
              <a:tr h="139341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159975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Things Board is doing well</a:t>
                      </a: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Suggested process improvements</a:t>
                      </a: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Long term challenges</a:t>
                      </a: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787863"/>
                  </a:ext>
                </a:extLst>
              </a:tr>
              <a:tr h="24384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Board meetings take place in an environment of trust and mutual respect.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effective in orienting new board members.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successful in seeking out new relationships with donors and stakeholders.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904281"/>
                  </a:ext>
                </a:extLst>
              </a:tr>
              <a:tr h="24384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Board meetings are well structured, i.e. they have a clear agenda and are well facilitated.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Board members are well informed about their roles and responsibilities.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actively involved in soliciting donations from individuals, corporations/foundations, and alumni.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257859"/>
                  </a:ext>
                </a:extLst>
              </a:tr>
              <a:tr h="36228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governs in a constructive partnership with the President of UWC-USA and focuses on strategic matters (not daily operations).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has sufficient information on educational goals / academic and residential life / student composition / developments in the broader UWC movement.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UWC-USA is one of my top philanthropic priorities and I donate annually at the maximum amount I can.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558597"/>
                  </a:ext>
                </a:extLst>
              </a:tr>
              <a:tr h="243847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ensures that resources are appropriately allocated to meet the school’s mission.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ensures that its decisions are fully understood and supported by key stakeholders.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 am actively involved in soliciting donations from individuals, corporations/foundations, and alumni.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5451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 am actively involved in a UWC-USA Board Committee and give my time between board meetings.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174462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uses UWC-USA’s mission and vision to drive decisions.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087788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Board meetings are of the right length.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0914272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successful in utilizing individual member’s expertise.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33934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reviews UWC-USA’s mission in a timely manner and ensures 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16641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effective in making decisions and taking action to fulfill the school’s mission.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602434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regularly reviews its governance practices.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849993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reviews UWC-USA’s mission in a timely manner and ensures it is appropriate.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8158535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monitors on-going risks that might prevent UWC-USA from achieving its mission.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597194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effective in providing oversight and strategic guidance.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833122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Board members are highly committed and actively fulfill their responsibilities.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009484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4. Board members are sufficiently prepared in advance of the meetings.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602214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Board meetings allow adequate time for members to ask questions and explore issues.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05826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Please rate the Board’s performance in strategic planning.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1115293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ensures sufficient engagement from all Board members.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438735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committee structure is effective in providing oversight.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102352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regularly examines its composition and identifies gaps.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86106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Board is effective in identifying new/potential trustees.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230797"/>
                  </a:ext>
                </a:extLst>
              </a:tr>
              <a:tr h="1393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The size, composition and structure of the Board is appropriate for the school’s mission.</a:t>
                      </a: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7" marR="6967" marT="69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091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8364C-1116-4017-85F9-172B8F1DD97F}"/>
              </a:ext>
            </a:extLst>
          </p:cNvPr>
          <p:cNvSpPr txBox="1"/>
          <p:nvPr/>
        </p:nvSpPr>
        <p:spPr>
          <a:xfrm>
            <a:off x="121229" y="237375"/>
            <a:ext cx="8013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Board Self-Assessment: 3 year review </a:t>
            </a:r>
          </a:p>
        </p:txBody>
      </p:sp>
    </p:spTree>
    <p:extLst>
      <p:ext uri="{BB962C8B-B14F-4D97-AF65-F5344CB8AC3E}">
        <p14:creationId xmlns:p14="http://schemas.microsoft.com/office/powerpoint/2010/main" val="69951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vernance Call 20.08.31" id="{E79280E8-1CED-F84E-BDE3-E4A0E09C4858}" vid="{949752DF-6281-3C45-BC5E-74FD4EE38281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</TotalTime>
  <Words>1001</Words>
  <Application>Microsoft Office PowerPoint</Application>
  <PresentationFormat>Widescreen</PresentationFormat>
  <Paragraphs>171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 EVALUATION PROCESS</dc:title>
  <dc:creator>Subitha subramaniam</dc:creator>
  <cp:lastModifiedBy>Subramaniam, Subitha</cp:lastModifiedBy>
  <cp:revision>8</cp:revision>
  <dcterms:created xsi:type="dcterms:W3CDTF">2021-02-25T20:12:58Z</dcterms:created>
  <dcterms:modified xsi:type="dcterms:W3CDTF">2021-06-21T13:39:00Z</dcterms:modified>
</cp:coreProperties>
</file>